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6" r:id="rId2"/>
  </p:sldMasterIdLst>
  <p:notesMasterIdLst>
    <p:notesMasterId r:id="rId21"/>
  </p:notesMasterIdLst>
  <p:sldIdLst>
    <p:sldId id="371" r:id="rId3"/>
    <p:sldId id="325" r:id="rId4"/>
    <p:sldId id="336" r:id="rId5"/>
    <p:sldId id="337" r:id="rId6"/>
    <p:sldId id="344" r:id="rId7"/>
    <p:sldId id="345" r:id="rId8"/>
    <p:sldId id="368" r:id="rId9"/>
    <p:sldId id="369" r:id="rId10"/>
    <p:sldId id="370" r:id="rId11"/>
    <p:sldId id="346" r:id="rId12"/>
    <p:sldId id="359" r:id="rId13"/>
    <p:sldId id="361" r:id="rId14"/>
    <p:sldId id="362" r:id="rId15"/>
    <p:sldId id="366" r:id="rId16"/>
    <p:sldId id="367" r:id="rId17"/>
    <p:sldId id="373" r:id="rId18"/>
    <p:sldId id="372" r:id="rId19"/>
    <p:sldId id="351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201408D-395B-4BB2-8A0F-6C40BD283C90}" v="30" dt="2025-06-26T08:35:32.946"/>
    <p1510:client id="{F59C1577-EB98-4A69-9CE0-CFD92376D840}" v="137" dt="2025-06-25T18:32:02.22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803" autoAdjust="0"/>
    <p:restoredTop sz="88151" autoAdjust="0"/>
  </p:normalViewPr>
  <p:slideViewPr>
    <p:cSldViewPr snapToGrid="0">
      <p:cViewPr varScale="1">
        <p:scale>
          <a:sx n="57" d="100"/>
          <a:sy n="57" d="100"/>
        </p:scale>
        <p:origin x="108" y="12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58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microsoft.com/office/2016/11/relationships/changesInfo" Target="changesInfos/changesInfo1.xml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rajwal Saigoankar" userId="d3e0aed4b902c6c9" providerId="LiveId" clId="{A201408D-395B-4BB2-8A0F-6C40BD283C90}"/>
    <pc:docChg chg="undo custSel addSld modSld sldOrd">
      <pc:chgData name="Prajwal Saigoankar" userId="d3e0aed4b902c6c9" providerId="LiveId" clId="{A201408D-395B-4BB2-8A0F-6C40BD283C90}" dt="2025-06-26T08:35:32.946" v="536"/>
      <pc:docMkLst>
        <pc:docMk/>
      </pc:docMkLst>
      <pc:sldChg chg="modSp mod">
        <pc:chgData name="Prajwal Saigoankar" userId="d3e0aed4b902c6c9" providerId="LiveId" clId="{A201408D-395B-4BB2-8A0F-6C40BD283C90}" dt="2025-06-26T08:35:32.946" v="536"/>
        <pc:sldMkLst>
          <pc:docMk/>
          <pc:sldMk cId="2902172465" sldId="325"/>
        </pc:sldMkLst>
        <pc:spChg chg="mod">
          <ac:chgData name="Prajwal Saigoankar" userId="d3e0aed4b902c6c9" providerId="LiveId" clId="{A201408D-395B-4BB2-8A0F-6C40BD283C90}" dt="2025-06-26T08:35:32.946" v="536"/>
          <ac:spMkLst>
            <pc:docMk/>
            <pc:sldMk cId="2902172465" sldId="325"/>
            <ac:spMk id="3" creationId="{00000000-0000-0000-0000-000000000000}"/>
          </ac:spMkLst>
        </pc:spChg>
      </pc:sldChg>
      <pc:sldChg chg="addSp delSp modSp mod ord">
        <pc:chgData name="Prajwal Saigoankar" userId="d3e0aed4b902c6c9" providerId="LiveId" clId="{A201408D-395B-4BB2-8A0F-6C40BD283C90}" dt="2025-06-26T08:33:54.739" v="513"/>
        <pc:sldMkLst>
          <pc:docMk/>
          <pc:sldMk cId="1106299042" sldId="370"/>
        </pc:sldMkLst>
        <pc:spChg chg="add del mod">
          <ac:chgData name="Prajwal Saigoankar" userId="d3e0aed4b902c6c9" providerId="LiveId" clId="{A201408D-395B-4BB2-8A0F-6C40BD283C90}" dt="2025-06-26T08:32:20.092" v="505" actId="20577"/>
          <ac:spMkLst>
            <pc:docMk/>
            <pc:sldMk cId="1106299042" sldId="370"/>
            <ac:spMk id="3" creationId="{570F2236-8623-6D6F-3EBD-7A3D4E9B765B}"/>
          </ac:spMkLst>
        </pc:spChg>
        <pc:spChg chg="add del mod">
          <ac:chgData name="Prajwal Saigoankar" userId="d3e0aed4b902c6c9" providerId="LiveId" clId="{A201408D-395B-4BB2-8A0F-6C40BD283C90}" dt="2025-06-26T08:04:51.465" v="7"/>
          <ac:spMkLst>
            <pc:docMk/>
            <pc:sldMk cId="1106299042" sldId="370"/>
            <ac:spMk id="4" creationId="{E49A1AAD-8750-0934-0D6F-5853AB36967A}"/>
          </ac:spMkLst>
        </pc:spChg>
        <pc:spChg chg="add del mod">
          <ac:chgData name="Prajwal Saigoankar" userId="d3e0aed4b902c6c9" providerId="LiveId" clId="{A201408D-395B-4BB2-8A0F-6C40BD283C90}" dt="2025-06-26T08:15:35.708" v="252" actId="478"/>
          <ac:spMkLst>
            <pc:docMk/>
            <pc:sldMk cId="1106299042" sldId="370"/>
            <ac:spMk id="7" creationId="{8001B6FC-4947-4FB9-95EC-A02B36C17605}"/>
          </ac:spMkLst>
        </pc:spChg>
        <pc:spChg chg="add mod">
          <ac:chgData name="Prajwal Saigoankar" userId="d3e0aed4b902c6c9" providerId="LiveId" clId="{A201408D-395B-4BB2-8A0F-6C40BD283C90}" dt="2025-06-26T08:15:07.679" v="247" actId="478"/>
          <ac:spMkLst>
            <pc:docMk/>
            <pc:sldMk cId="1106299042" sldId="370"/>
            <ac:spMk id="8" creationId="{F24D02F0-103F-AFD8-B21E-18F77FD9DAA6}"/>
          </ac:spMkLst>
        </pc:spChg>
        <pc:spChg chg="add del mod">
          <ac:chgData name="Prajwal Saigoankar" userId="d3e0aed4b902c6c9" providerId="LiveId" clId="{A201408D-395B-4BB2-8A0F-6C40BD283C90}" dt="2025-06-26T08:19:06.021" v="310" actId="478"/>
          <ac:spMkLst>
            <pc:docMk/>
            <pc:sldMk cId="1106299042" sldId="370"/>
            <ac:spMk id="9" creationId="{B07291A3-CC9B-285B-2F3D-DC8E9845D53E}"/>
          </ac:spMkLst>
        </pc:spChg>
        <pc:spChg chg="mod">
          <ac:chgData name="Prajwal Saigoankar" userId="d3e0aed4b902c6c9" providerId="LiveId" clId="{A201408D-395B-4BB2-8A0F-6C40BD283C90}" dt="2025-06-26T08:22:40.387" v="437" actId="27636"/>
          <ac:spMkLst>
            <pc:docMk/>
            <pc:sldMk cId="1106299042" sldId="370"/>
            <ac:spMk id="11" creationId="{CCA5C28A-CF97-C0AD-80CB-357A9D982CE8}"/>
          </ac:spMkLst>
        </pc:spChg>
      </pc:sldChg>
      <pc:sldChg chg="modSp add mod">
        <pc:chgData name="Prajwal Saigoankar" userId="d3e0aed4b902c6c9" providerId="LiveId" clId="{A201408D-395B-4BB2-8A0F-6C40BD283C90}" dt="2025-06-26T08:34:57.590" v="527" actId="27636"/>
        <pc:sldMkLst>
          <pc:docMk/>
          <pc:sldMk cId="1792918273" sldId="372"/>
        </pc:sldMkLst>
        <pc:spChg chg="mod">
          <ac:chgData name="Prajwal Saigoankar" userId="d3e0aed4b902c6c9" providerId="LiveId" clId="{A201408D-395B-4BB2-8A0F-6C40BD283C90}" dt="2025-06-26T08:34:34.830" v="516" actId="14100"/>
          <ac:spMkLst>
            <pc:docMk/>
            <pc:sldMk cId="1792918273" sldId="372"/>
            <ac:spMk id="3" creationId="{7895AC77-9CD3-339C-87DF-FA5B2AFEFBEF}"/>
          </ac:spMkLst>
        </pc:spChg>
        <pc:spChg chg="mod">
          <ac:chgData name="Prajwal Saigoankar" userId="d3e0aed4b902c6c9" providerId="LiveId" clId="{A201408D-395B-4BB2-8A0F-6C40BD283C90}" dt="2025-06-26T08:34:57.590" v="527" actId="27636"/>
          <ac:spMkLst>
            <pc:docMk/>
            <pc:sldMk cId="1792918273" sldId="372"/>
            <ac:spMk id="11" creationId="{73A47DFB-1A0E-C090-296F-6DFACE670DD2}"/>
          </ac:spMkLst>
        </pc:spChg>
      </pc:sldChg>
      <pc:sldChg chg="addSp delSp modSp add mod">
        <pc:chgData name="Prajwal Saigoankar" userId="d3e0aed4b902c6c9" providerId="LiveId" clId="{A201408D-395B-4BB2-8A0F-6C40BD283C90}" dt="2025-06-26T08:31:52.825" v="499"/>
        <pc:sldMkLst>
          <pc:docMk/>
          <pc:sldMk cId="1184439893" sldId="373"/>
        </pc:sldMkLst>
        <pc:spChg chg="mod">
          <ac:chgData name="Prajwal Saigoankar" userId="d3e0aed4b902c6c9" providerId="LiveId" clId="{A201408D-395B-4BB2-8A0F-6C40BD283C90}" dt="2025-06-26T08:31:08.855" v="494" actId="20577"/>
          <ac:spMkLst>
            <pc:docMk/>
            <pc:sldMk cId="1184439893" sldId="373"/>
            <ac:spMk id="3" creationId="{F2ECE3A8-9084-790E-68D6-9D727607F652}"/>
          </ac:spMkLst>
        </pc:spChg>
        <pc:spChg chg="add del mod">
          <ac:chgData name="Prajwal Saigoankar" userId="d3e0aed4b902c6c9" providerId="LiveId" clId="{A201408D-395B-4BB2-8A0F-6C40BD283C90}" dt="2025-06-26T08:25:49.613" v="445" actId="478"/>
          <ac:spMkLst>
            <pc:docMk/>
            <pc:sldMk cId="1184439893" sldId="373"/>
            <ac:spMk id="4" creationId="{767EE1E9-BFBC-D284-59F3-A40B533D247B}"/>
          </ac:spMkLst>
        </pc:spChg>
        <pc:spChg chg="add del mod">
          <ac:chgData name="Prajwal Saigoankar" userId="d3e0aed4b902c6c9" providerId="LiveId" clId="{A201408D-395B-4BB2-8A0F-6C40BD283C90}" dt="2025-06-26T08:29:35.958" v="456" actId="478"/>
          <ac:spMkLst>
            <pc:docMk/>
            <pc:sldMk cId="1184439893" sldId="373"/>
            <ac:spMk id="7" creationId="{88EF1560-2608-E407-8A7D-1DBC1426FD68}"/>
          </ac:spMkLst>
        </pc:spChg>
        <pc:spChg chg="mod">
          <ac:chgData name="Prajwal Saigoankar" userId="d3e0aed4b902c6c9" providerId="LiveId" clId="{A201408D-395B-4BB2-8A0F-6C40BD283C90}" dt="2025-06-26T08:31:52.825" v="499"/>
          <ac:spMkLst>
            <pc:docMk/>
            <pc:sldMk cId="1184439893" sldId="373"/>
            <ac:spMk id="11" creationId="{D40DF404-7D32-E81D-FF78-36FC28F22C7A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00E12C-2E50-4649-AA18-03699EDD71C1}" type="datetimeFigureOut">
              <a:rPr lang="en-US" smtClean="0"/>
              <a:pPr/>
              <a:t>6/26/2025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7A3692-1D0F-4905-B144-FE5D92F5168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86055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69A90-046E-45C4-8678-559906C54337}" type="datetimeFigureOut">
              <a:rPr lang="en-US" smtClean="0"/>
              <a:pPr/>
              <a:t>6/26/2025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D3164-AD95-4F01-BF61-BB2690B1915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1203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69A90-046E-45C4-8678-559906C54337}" type="datetimeFigureOut">
              <a:rPr lang="en-US" smtClean="0"/>
              <a:pPr/>
              <a:t>6/26/2025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D3164-AD95-4F01-BF61-BB2690B1915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0139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69A90-046E-45C4-8678-559906C54337}" type="datetimeFigureOut">
              <a:rPr lang="en-US" smtClean="0"/>
              <a:pPr/>
              <a:t>6/26/2025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D3164-AD95-4F01-BF61-BB2690B1915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9395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69A90-046E-45C4-8678-559906C54337}" type="datetimeFigureOut">
              <a:rPr lang="en-US" smtClean="0"/>
              <a:pPr/>
              <a:t>6/26/2025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D3164-AD95-4F01-BF61-BB2690B1915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7121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69A90-046E-45C4-8678-559906C54337}" type="datetimeFigureOut">
              <a:rPr lang="en-US" smtClean="0"/>
              <a:pPr/>
              <a:t>6/26/2025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D3164-AD95-4F01-BF61-BB2690B1915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9420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69A90-046E-45C4-8678-559906C54337}" type="datetimeFigureOut">
              <a:rPr lang="en-US" smtClean="0"/>
              <a:pPr/>
              <a:t>6/26/2025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D3164-AD95-4F01-BF61-BB2690B1915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93037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69A90-046E-45C4-8678-559906C54337}" type="datetimeFigureOut">
              <a:rPr lang="en-US" smtClean="0"/>
              <a:pPr/>
              <a:t>6/26/2025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D3164-AD95-4F01-BF61-BB2690B1915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6731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69A90-046E-45C4-8678-559906C54337}" type="datetimeFigureOut">
              <a:rPr lang="en-US" smtClean="0"/>
              <a:pPr/>
              <a:t>6/26/2025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D3164-AD95-4F01-BF61-BB2690B1915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54624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69A90-046E-45C4-8678-559906C54337}" type="datetimeFigureOut">
              <a:rPr lang="en-US" smtClean="0"/>
              <a:pPr/>
              <a:t>6/26/2025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D3164-AD95-4F01-BF61-BB2690B1915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09350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69A90-046E-45C4-8678-559906C54337}" type="datetimeFigureOut">
              <a:rPr lang="en-US" smtClean="0"/>
              <a:pPr/>
              <a:t>6/26/2025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D3164-AD95-4F01-BF61-BB2690B1915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21471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69A90-046E-45C4-8678-559906C54337}" type="datetimeFigureOut">
              <a:rPr lang="en-US" smtClean="0"/>
              <a:pPr/>
              <a:t>6/26/2025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D3164-AD95-4F01-BF61-BB2690B1915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3654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69A90-046E-45C4-8678-559906C54337}" type="datetimeFigureOut">
              <a:rPr lang="en-US" smtClean="0"/>
              <a:pPr/>
              <a:t>6/26/2025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D3164-AD95-4F01-BF61-BB2690B1915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04040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69A90-046E-45C4-8678-559906C54337}" type="datetimeFigureOut">
              <a:rPr lang="en-US" smtClean="0"/>
              <a:pPr/>
              <a:t>6/26/2025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D3164-AD95-4F01-BF61-BB2690B1915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116539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69A90-046E-45C4-8678-559906C54337}" type="datetimeFigureOut">
              <a:rPr lang="en-US" smtClean="0"/>
              <a:pPr/>
              <a:t>6/26/2025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D3164-AD95-4F01-BF61-BB2690B1915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02293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69A90-046E-45C4-8678-559906C54337}" type="datetimeFigureOut">
              <a:rPr lang="en-US" smtClean="0"/>
              <a:pPr/>
              <a:t>6/26/2025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D3164-AD95-4F01-BF61-BB2690B1915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5339468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69A90-046E-45C4-8678-559906C54337}" type="datetimeFigureOut">
              <a:rPr lang="en-US" smtClean="0"/>
              <a:pPr/>
              <a:t>6/26/2025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D3164-AD95-4F01-BF61-BB2690B1915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32143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69A90-046E-45C4-8678-559906C54337}" type="datetimeFigureOut">
              <a:rPr lang="en-US" smtClean="0"/>
              <a:pPr/>
              <a:t>6/26/2025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D3164-AD95-4F01-BF61-BB2690B1915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1746134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69A90-046E-45C4-8678-559906C54337}" type="datetimeFigureOut">
              <a:rPr lang="en-US" smtClean="0"/>
              <a:pPr/>
              <a:t>6/26/2025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D3164-AD95-4F01-BF61-BB2690B1915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73959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69A90-046E-45C4-8678-559906C54337}" type="datetimeFigureOut">
              <a:rPr lang="en-US" smtClean="0"/>
              <a:pPr/>
              <a:t>6/26/2025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D3164-AD95-4F01-BF61-BB2690B1915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35503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69A90-046E-45C4-8678-559906C54337}" type="datetimeFigureOut">
              <a:rPr lang="en-US" smtClean="0"/>
              <a:pPr/>
              <a:t>6/26/2025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D3164-AD95-4F01-BF61-BB2690B1915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0628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69A90-046E-45C4-8678-559906C54337}" type="datetimeFigureOut">
              <a:rPr lang="en-US" smtClean="0"/>
              <a:pPr/>
              <a:t>6/26/2025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D3164-AD95-4F01-BF61-BB2690B1915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1938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69A90-046E-45C4-8678-559906C54337}" type="datetimeFigureOut">
              <a:rPr lang="en-US" smtClean="0"/>
              <a:pPr/>
              <a:t>6/26/2025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D3164-AD95-4F01-BF61-BB2690B1915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9120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69A90-046E-45C4-8678-559906C54337}" type="datetimeFigureOut">
              <a:rPr lang="en-US" smtClean="0"/>
              <a:pPr/>
              <a:t>6/26/2025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D3164-AD95-4F01-BF61-BB2690B1915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0004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69A90-046E-45C4-8678-559906C54337}" type="datetimeFigureOut">
              <a:rPr lang="en-US" smtClean="0"/>
              <a:pPr/>
              <a:t>6/26/2025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D3164-AD95-4F01-BF61-BB2690B1915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5734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69A90-046E-45C4-8678-559906C54337}" type="datetimeFigureOut">
              <a:rPr lang="en-US" smtClean="0"/>
              <a:pPr/>
              <a:t>6/26/2025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D3164-AD95-4F01-BF61-BB2690B1915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7571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69A90-046E-45C4-8678-559906C54337}" type="datetimeFigureOut">
              <a:rPr lang="en-US" smtClean="0"/>
              <a:pPr/>
              <a:t>6/26/2025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D3164-AD95-4F01-BF61-BB2690B1915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8311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69A90-046E-45C4-8678-559906C54337}" type="datetimeFigureOut">
              <a:rPr lang="en-US" smtClean="0"/>
              <a:pPr/>
              <a:t>6/26/2025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D3164-AD95-4F01-BF61-BB2690B1915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6213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869A90-046E-45C4-8678-559906C54337}" type="datetimeFigureOut">
              <a:rPr lang="en-US" smtClean="0"/>
              <a:pPr/>
              <a:t>6/26/2025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BD3164-AD95-4F01-BF61-BB2690B1915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0986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869A90-046E-45C4-8678-559906C54337}" type="datetimeFigureOut">
              <a:rPr lang="en-US" smtClean="0"/>
              <a:pPr/>
              <a:t>6/26/2025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4EBD3164-AD95-4F01-BF61-BB2690B1915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4233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  <p:sldLayoutId id="2147483679" r:id="rId13"/>
    <p:sldLayoutId id="2147483680" r:id="rId14"/>
    <p:sldLayoutId id="2147483681" r:id="rId15"/>
    <p:sldLayoutId id="2147483682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.jpe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8.png"/><Relationship Id="rId5" Type="http://schemas.openxmlformats.org/officeDocument/2006/relationships/image" Target="../media/image1.jpeg"/><Relationship Id="rId4" Type="http://schemas.openxmlformats.org/officeDocument/2006/relationships/image" Target="../media/image17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6886C-1840-9A5F-CBE2-46583C1928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7147" y="1173192"/>
            <a:ext cx="8376856" cy="2877644"/>
          </a:xfrm>
        </p:spPr>
        <p:txBody>
          <a:bodyPr/>
          <a:lstStyle/>
          <a:p>
            <a:r>
              <a:rPr lang="en-IN" sz="4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General-Purpose I/O Controller with APB Interface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ADE9F6-6605-735E-DA54-E7D6C58D8EF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endParaRPr lang="en-IN" dirty="0"/>
          </a:p>
          <a:p>
            <a:r>
              <a:rPr lang="en-IN" dirty="0"/>
              <a:t>-Prajwal</a:t>
            </a:r>
          </a:p>
          <a:p>
            <a:r>
              <a:rPr lang="en-IN" dirty="0"/>
              <a:t>RN-112</a:t>
            </a:r>
          </a:p>
        </p:txBody>
      </p:sp>
    </p:spTree>
    <p:extLst>
      <p:ext uri="{BB962C8B-B14F-4D97-AF65-F5344CB8AC3E}">
        <p14:creationId xmlns:p14="http://schemas.microsoft.com/office/powerpoint/2010/main" val="37948337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43ADF-AB99-6C93-1927-E0ED3C412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4392" y="136525"/>
            <a:ext cx="3362007" cy="1920875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itchFamily="18" charset="0"/>
              </a:rPr>
              <a:t>       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70000"/>
              </a:lnSpc>
              <a:buNone/>
            </a:pPr>
            <a:endParaRPr lang="en-US" sz="3200" b="1" dirty="0"/>
          </a:p>
          <a:p>
            <a:pPr marL="0" indent="0" algn="ctr">
              <a:buNone/>
            </a:pPr>
            <a:endParaRPr lang="en-US" sz="3200" b="1" dirty="0"/>
          </a:p>
          <a:p>
            <a:pPr marL="0" indent="0" algn="ctr">
              <a:buNone/>
            </a:pPr>
            <a:endParaRPr lang="en-US" sz="3200" b="1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8FA78D9-DBFC-26EF-4FD3-52AC1F4E0B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71954" y="2057400"/>
            <a:ext cx="3968246" cy="3187700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10" name="object 9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l">
              <a:lnSpc>
                <a:spcPts val="1810"/>
              </a:lnSpc>
            </a:pPr>
            <a:r>
              <a:rPr sz="1800" b="1" spc="-5" dirty="0">
                <a:solidFill>
                  <a:srgbClr val="FFFF00"/>
                </a:solidFill>
                <a:latin typeface="Calibri"/>
                <a:cs typeface="Calibri"/>
              </a:rPr>
              <a:t>Department of Electronics &amp; Communication Engineering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C598222-1BBF-16CD-D5E7-50CAD242DE79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222501" y="228601"/>
            <a:ext cx="9969500" cy="9524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General-Purpose I/O as Polled Input 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object 3"/>
          <p:cNvSpPr/>
          <p:nvPr/>
        </p:nvSpPr>
        <p:spPr>
          <a:xfrm>
            <a:off x="0" y="6286500"/>
            <a:ext cx="12192000" cy="571500"/>
          </a:xfrm>
          <a:custGeom>
            <a:avLst/>
            <a:gdLst/>
            <a:ahLst/>
            <a:cxnLst/>
            <a:rect l="l" t="t" r="r" b="b"/>
            <a:pathLst>
              <a:path w="12192000" h="571500">
                <a:moveTo>
                  <a:pt x="0" y="0"/>
                </a:moveTo>
                <a:lnTo>
                  <a:pt x="12191999" y="0"/>
                </a:lnTo>
                <a:lnTo>
                  <a:pt x="12191999" y="571499"/>
                </a:lnTo>
                <a:lnTo>
                  <a:pt x="0" y="57149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959BE82-55D6-7C42-5A3F-91DBE75C69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0910" y="1343026"/>
            <a:ext cx="7434261" cy="487367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03B018D-D918-9ADF-F463-EA94F3C5AE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953" y="2073276"/>
            <a:ext cx="4276725" cy="3457575"/>
          </a:xfrm>
          <a:prstGeom prst="rect">
            <a:avLst/>
          </a:prstGeom>
        </p:spPr>
      </p:pic>
      <p:pic>
        <p:nvPicPr>
          <p:cNvPr id="22" name="Image 1">
            <a:extLst>
              <a:ext uri="{FF2B5EF4-FFF2-40B4-BE49-F238E27FC236}">
                <a16:creationId xmlns:a16="http://schemas.microsoft.com/office/drawing/2014/main" id="{05E2459D-74BB-8822-7121-5143897DFEE4}"/>
              </a:ext>
            </a:extLst>
          </p:cNvPr>
          <p:cNvPicPr>
            <a:picLocks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2720" y="316677"/>
            <a:ext cx="1330960" cy="822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5747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672D2A-4690-D520-9521-0F68A04B98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B45BA9-1093-B7A9-06FA-647043106F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4392" y="136525"/>
            <a:ext cx="3362007" cy="1920875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itchFamily="18" charset="0"/>
              </a:rPr>
              <a:t>       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BABDD8-1868-9085-59FB-FE0C2D5A16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70000"/>
              </a:lnSpc>
              <a:buNone/>
            </a:pPr>
            <a:endParaRPr lang="en-US" sz="3200" b="1" dirty="0"/>
          </a:p>
          <a:p>
            <a:pPr marL="0" indent="0" algn="ctr">
              <a:buNone/>
            </a:pPr>
            <a:endParaRPr lang="en-US" sz="3200" b="1" dirty="0"/>
          </a:p>
          <a:p>
            <a:pPr marL="0" indent="0" algn="ctr">
              <a:buNone/>
            </a:pPr>
            <a:endParaRPr lang="en-US" sz="3200" b="1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1688D71-A495-7794-FBAA-46D9F1D5F5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71954" y="2057400"/>
            <a:ext cx="3968246" cy="3187700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0E04B14C-D3CC-1BA1-ED91-D7E319C16848}"/>
              </a:ext>
            </a:extLst>
          </p:cNvPr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l">
              <a:lnSpc>
                <a:spcPts val="1810"/>
              </a:lnSpc>
            </a:pPr>
            <a:r>
              <a:rPr sz="1800" b="1" spc="-5" dirty="0">
                <a:solidFill>
                  <a:srgbClr val="FFFF00"/>
                </a:solidFill>
                <a:latin typeface="Calibri"/>
                <a:cs typeface="Calibri"/>
              </a:rPr>
              <a:t>Department of Electronics &amp; Communication Engineering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166FDC9-B348-2E46-AF74-405EE9785EC6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222501" y="228601"/>
            <a:ext cx="9969500" cy="9524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General-Purpose I/O driven by Auxiliary Input</a:t>
            </a:r>
            <a:endParaRPr lang="en-IN" b="1" dirty="0"/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6D7E33A3-6EEA-A3DF-8DE8-E30077D40D33}"/>
              </a:ext>
            </a:extLst>
          </p:cNvPr>
          <p:cNvPicPr>
            <a:picLocks noGrp="1" noChangeAspect="1"/>
          </p:cNvPicPr>
          <p:nvPr>
            <p:ph sz="quarter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1362" y="1606550"/>
            <a:ext cx="7640638" cy="4583113"/>
          </a:xfrm>
        </p:spPr>
      </p:pic>
      <p:sp>
        <p:nvSpPr>
          <p:cNvPr id="6" name="object 3">
            <a:extLst>
              <a:ext uri="{FF2B5EF4-FFF2-40B4-BE49-F238E27FC236}">
                <a16:creationId xmlns:a16="http://schemas.microsoft.com/office/drawing/2014/main" id="{02FE076B-D0FD-9E2B-1870-A1D8D6E9D24D}"/>
              </a:ext>
            </a:extLst>
          </p:cNvPr>
          <p:cNvSpPr/>
          <p:nvPr/>
        </p:nvSpPr>
        <p:spPr>
          <a:xfrm>
            <a:off x="0" y="6286500"/>
            <a:ext cx="12192000" cy="571500"/>
          </a:xfrm>
          <a:custGeom>
            <a:avLst/>
            <a:gdLst/>
            <a:ahLst/>
            <a:cxnLst/>
            <a:rect l="l" t="t" r="r" b="b"/>
            <a:pathLst>
              <a:path w="12192000" h="571500">
                <a:moveTo>
                  <a:pt x="0" y="0"/>
                </a:moveTo>
                <a:lnTo>
                  <a:pt x="12191999" y="0"/>
                </a:lnTo>
                <a:lnTo>
                  <a:pt x="12191999" y="571499"/>
                </a:lnTo>
                <a:lnTo>
                  <a:pt x="0" y="57149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57F3469-8E8A-069F-5791-F96DD692D9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50" y="1867879"/>
            <a:ext cx="4248150" cy="3900751"/>
          </a:xfrm>
          <a:prstGeom prst="rect">
            <a:avLst/>
          </a:prstGeom>
        </p:spPr>
      </p:pic>
      <p:pic>
        <p:nvPicPr>
          <p:cNvPr id="8" name="Image 1">
            <a:extLst>
              <a:ext uri="{FF2B5EF4-FFF2-40B4-BE49-F238E27FC236}">
                <a16:creationId xmlns:a16="http://schemas.microsoft.com/office/drawing/2014/main" id="{B6A285EC-30D8-B68E-A4A8-2B060814A794}"/>
              </a:ext>
            </a:extLst>
          </p:cNvPr>
          <p:cNvPicPr>
            <a:picLocks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2720" y="316677"/>
            <a:ext cx="1330960" cy="822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7586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84E5A1-CF7E-6FA6-C59B-D4B51F5DD2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1AF187-ECF5-E27B-ED6B-C2CFD647B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4392" y="136525"/>
            <a:ext cx="3362007" cy="1920875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itchFamily="18" charset="0"/>
              </a:rPr>
              <a:t>       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BA01FA-6F9B-E75D-734E-F9FA68E953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70000"/>
              </a:lnSpc>
              <a:buNone/>
            </a:pPr>
            <a:endParaRPr lang="en-US" sz="3200" b="1" dirty="0"/>
          </a:p>
          <a:p>
            <a:pPr marL="0" indent="0" algn="ctr">
              <a:buNone/>
            </a:pPr>
            <a:endParaRPr lang="en-US" sz="3200" b="1" dirty="0"/>
          </a:p>
          <a:p>
            <a:pPr marL="0" indent="0" algn="ctr">
              <a:buNone/>
            </a:pPr>
            <a:endParaRPr lang="en-US" sz="3200" b="1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011EC7A-9E5A-ECD9-CED3-2EC9C5C208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71954" y="2057400"/>
            <a:ext cx="3968246" cy="3187700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A5CF538A-7935-9DFA-58C1-E1E4F6F996F6}"/>
              </a:ext>
            </a:extLst>
          </p:cNvPr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l">
              <a:lnSpc>
                <a:spcPts val="1810"/>
              </a:lnSpc>
            </a:pPr>
            <a:r>
              <a:rPr sz="1800" b="1" spc="-5" dirty="0">
                <a:solidFill>
                  <a:srgbClr val="FFFF00"/>
                </a:solidFill>
                <a:latin typeface="Calibri"/>
                <a:cs typeface="Calibri"/>
              </a:rPr>
              <a:t>Department of Electronics &amp; Communication Engineering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0900E72-0681-F446-C853-2D4B1EC71612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222501" y="228601"/>
            <a:ext cx="9969500" cy="9524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General-Purpose I/O as Input in Interrupt Mode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050A2579-D00D-9B89-9596-902B65547841}"/>
              </a:ext>
            </a:extLst>
          </p:cNvPr>
          <p:cNvSpPr/>
          <p:nvPr/>
        </p:nvSpPr>
        <p:spPr>
          <a:xfrm>
            <a:off x="0" y="6286500"/>
            <a:ext cx="12192000" cy="571500"/>
          </a:xfrm>
          <a:custGeom>
            <a:avLst/>
            <a:gdLst/>
            <a:ahLst/>
            <a:cxnLst/>
            <a:rect l="l" t="t" r="r" b="b"/>
            <a:pathLst>
              <a:path w="12192000" h="571500">
                <a:moveTo>
                  <a:pt x="0" y="0"/>
                </a:moveTo>
                <a:lnTo>
                  <a:pt x="12191999" y="0"/>
                </a:lnTo>
                <a:lnTo>
                  <a:pt x="12191999" y="571499"/>
                </a:lnTo>
                <a:lnTo>
                  <a:pt x="0" y="57149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67DD027-6CFB-26B5-8059-98118C91F0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43" y="1840601"/>
            <a:ext cx="4137026" cy="401986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C1E522F-B05A-5411-AE24-0C8CFD9C05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8980" y="1080600"/>
            <a:ext cx="7328814" cy="5061914"/>
          </a:xfrm>
          <a:prstGeom prst="rect">
            <a:avLst/>
          </a:prstGeom>
        </p:spPr>
      </p:pic>
      <p:pic>
        <p:nvPicPr>
          <p:cNvPr id="17" name="Image 1">
            <a:extLst>
              <a:ext uri="{FF2B5EF4-FFF2-40B4-BE49-F238E27FC236}">
                <a16:creationId xmlns:a16="http://schemas.microsoft.com/office/drawing/2014/main" id="{70B12C2A-4A6B-D38B-A959-86EB7E194FE7}"/>
              </a:ext>
            </a:extLst>
          </p:cNvPr>
          <p:cNvPicPr>
            <a:picLocks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2720" y="316677"/>
            <a:ext cx="1330960" cy="822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758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B8BF38-FA02-220A-7159-18B6AEE237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F1667-AED1-26AC-D397-D3E24F3662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4392" y="136525"/>
            <a:ext cx="3362007" cy="1920875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itchFamily="18" charset="0"/>
              </a:rPr>
              <a:t>       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AB784E-B17C-B2DA-B643-D6D703E666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70000"/>
              </a:lnSpc>
              <a:buNone/>
            </a:pPr>
            <a:endParaRPr lang="en-US" sz="3200" b="1" dirty="0"/>
          </a:p>
          <a:p>
            <a:pPr marL="0" indent="0" algn="ctr">
              <a:buNone/>
            </a:pPr>
            <a:endParaRPr lang="en-US" sz="3200" b="1" dirty="0"/>
          </a:p>
          <a:p>
            <a:pPr marL="0" indent="0" algn="ctr">
              <a:buNone/>
            </a:pPr>
            <a:endParaRPr lang="en-US" sz="3200" b="1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EB375AE-014F-0F04-D5F9-2619A5D721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71954" y="2057400"/>
            <a:ext cx="3968246" cy="3187700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D26935E7-7ACD-0407-E29E-7F965DC2277F}"/>
              </a:ext>
            </a:extLst>
          </p:cNvPr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l">
              <a:lnSpc>
                <a:spcPts val="1810"/>
              </a:lnSpc>
            </a:pPr>
            <a:r>
              <a:rPr sz="1800" b="1" spc="-5" dirty="0">
                <a:solidFill>
                  <a:srgbClr val="FFFF00"/>
                </a:solidFill>
                <a:latin typeface="Calibri"/>
                <a:cs typeface="Calibri"/>
              </a:rPr>
              <a:t>Department of Electronics &amp; Communication Engineering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368BB3A-0C90-FF9A-6962-1BC574422DAA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222501" y="228601"/>
            <a:ext cx="9969500" cy="9524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General-Purpose I/O as Output</a:t>
            </a: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9944CA38-8F5E-097C-9B6F-F3349DED5D1D}"/>
              </a:ext>
            </a:extLst>
          </p:cNvPr>
          <p:cNvSpPr/>
          <p:nvPr/>
        </p:nvSpPr>
        <p:spPr>
          <a:xfrm>
            <a:off x="171953" y="426030"/>
            <a:ext cx="1369324" cy="8516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CC99CFF3-AEA0-1EF2-6B12-7C5FC4AB359F}"/>
              </a:ext>
            </a:extLst>
          </p:cNvPr>
          <p:cNvSpPr/>
          <p:nvPr/>
        </p:nvSpPr>
        <p:spPr>
          <a:xfrm>
            <a:off x="0" y="6286500"/>
            <a:ext cx="12192000" cy="571500"/>
          </a:xfrm>
          <a:custGeom>
            <a:avLst/>
            <a:gdLst/>
            <a:ahLst/>
            <a:cxnLst/>
            <a:rect l="l" t="t" r="r" b="b"/>
            <a:pathLst>
              <a:path w="12192000" h="571500">
                <a:moveTo>
                  <a:pt x="0" y="0"/>
                </a:moveTo>
                <a:lnTo>
                  <a:pt x="12191999" y="0"/>
                </a:lnTo>
                <a:lnTo>
                  <a:pt x="12191999" y="571499"/>
                </a:lnTo>
                <a:lnTo>
                  <a:pt x="0" y="57149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51A6081-6F3F-5953-B889-973A24B774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953" y="1992048"/>
            <a:ext cx="4295272" cy="351472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81888A4-214B-D041-6772-C1E7B1C24B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8387" y="1378914"/>
            <a:ext cx="6964564" cy="4657724"/>
          </a:xfrm>
          <a:prstGeom prst="rect">
            <a:avLst/>
          </a:prstGeom>
        </p:spPr>
      </p:pic>
      <p:pic>
        <p:nvPicPr>
          <p:cNvPr id="17" name="Image 1">
            <a:extLst>
              <a:ext uri="{FF2B5EF4-FFF2-40B4-BE49-F238E27FC236}">
                <a16:creationId xmlns:a16="http://schemas.microsoft.com/office/drawing/2014/main" id="{A8B0DDC5-9A37-9BC2-1138-C5771B9E5CE9}"/>
              </a:ext>
            </a:extLst>
          </p:cNvPr>
          <p:cNvPicPr>
            <a:picLocks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2720" y="316677"/>
            <a:ext cx="1330960" cy="822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1718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C8E72E-5682-4C89-81F3-74C71B47A7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F00398-3C44-7A64-FCCE-4FBCC28EBC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4392" y="136525"/>
            <a:ext cx="3362007" cy="1920875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itchFamily="18" charset="0"/>
              </a:rPr>
              <a:t>       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427C1E-D682-56EA-3B46-C1BF0EC762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70000"/>
              </a:lnSpc>
              <a:buNone/>
            </a:pPr>
            <a:endParaRPr lang="en-US" sz="3200" b="1" dirty="0"/>
          </a:p>
          <a:p>
            <a:pPr marL="0" indent="0" algn="ctr">
              <a:buNone/>
            </a:pPr>
            <a:endParaRPr lang="en-US" sz="3200" b="1" dirty="0"/>
          </a:p>
          <a:p>
            <a:pPr marL="0" indent="0" algn="ctr">
              <a:buNone/>
            </a:pPr>
            <a:endParaRPr lang="en-US" sz="3200" b="1" dirty="0"/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4C112C59-DD55-52F8-58ED-8867394E8EED}"/>
              </a:ext>
            </a:extLst>
          </p:cNvPr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l">
              <a:lnSpc>
                <a:spcPts val="1810"/>
              </a:lnSpc>
            </a:pPr>
            <a:r>
              <a:rPr sz="1800" b="1" spc="-5" dirty="0">
                <a:solidFill>
                  <a:srgbClr val="FFFF00"/>
                </a:solidFill>
                <a:latin typeface="Calibri"/>
                <a:cs typeface="Calibri"/>
              </a:rPr>
              <a:t>Department of Electronics &amp; Communication Engineering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15901C9-A0E0-CD0C-7A77-C327CE01072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222501" y="228601"/>
            <a:ext cx="9969500" cy="9524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General-Purpose I/O as Input in Interrupt Mode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38F8FBEB-5633-185C-2C37-B7B129C6A4B1}"/>
              </a:ext>
            </a:extLst>
          </p:cNvPr>
          <p:cNvSpPr/>
          <p:nvPr/>
        </p:nvSpPr>
        <p:spPr>
          <a:xfrm>
            <a:off x="171953" y="426030"/>
            <a:ext cx="1369324" cy="8516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2F94E5A7-784F-6DAB-619F-95FA090CF5BE}"/>
              </a:ext>
            </a:extLst>
          </p:cNvPr>
          <p:cNvSpPr/>
          <p:nvPr/>
        </p:nvSpPr>
        <p:spPr>
          <a:xfrm>
            <a:off x="0" y="6286500"/>
            <a:ext cx="12192000" cy="571500"/>
          </a:xfrm>
          <a:custGeom>
            <a:avLst/>
            <a:gdLst/>
            <a:ahLst/>
            <a:cxnLst/>
            <a:rect l="l" t="t" r="r" b="b"/>
            <a:pathLst>
              <a:path w="12192000" h="571500">
                <a:moveTo>
                  <a:pt x="0" y="0"/>
                </a:moveTo>
                <a:lnTo>
                  <a:pt x="12191999" y="0"/>
                </a:lnTo>
                <a:lnTo>
                  <a:pt x="12191999" y="571499"/>
                </a:lnTo>
                <a:lnTo>
                  <a:pt x="0" y="57149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1F651B2-4CFF-5975-BEDE-B6A871FA02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753" y="4083051"/>
            <a:ext cx="3866647" cy="18288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5505823-43B0-6133-893D-16FFBCD8B0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675" y="1587499"/>
            <a:ext cx="3895725" cy="1933575"/>
          </a:xfrm>
          <a:prstGeom prst="rect">
            <a:avLst/>
          </a:prstGeom>
        </p:spPr>
      </p:pic>
      <p:pic>
        <p:nvPicPr>
          <p:cNvPr id="21" name="Image 1">
            <a:extLst>
              <a:ext uri="{FF2B5EF4-FFF2-40B4-BE49-F238E27FC236}">
                <a16:creationId xmlns:a16="http://schemas.microsoft.com/office/drawing/2014/main" id="{C141190B-7FC0-883B-170D-1A90B33A2F3A}"/>
              </a:ext>
            </a:extLst>
          </p:cNvPr>
          <p:cNvPicPr>
            <a:picLocks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2720" y="316677"/>
            <a:ext cx="1330960" cy="8229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0B9A735-A57B-A266-8974-08A76F6AA6B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7508" y="897146"/>
            <a:ext cx="7781739" cy="5292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3063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9687F2-466A-94BF-4A5D-E6FA8FE669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14876-DD26-94BA-C773-7CC4554B52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4392" y="136525"/>
            <a:ext cx="3362007" cy="1920875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itchFamily="18" charset="0"/>
              </a:rPr>
              <a:t>       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C9DC48-19B6-4367-CE8B-806798A8F5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70000"/>
              </a:lnSpc>
              <a:buNone/>
            </a:pPr>
            <a:endParaRPr lang="en-US" sz="3200" b="1" dirty="0"/>
          </a:p>
          <a:p>
            <a:pPr marL="0" indent="0" algn="ctr">
              <a:buNone/>
            </a:pPr>
            <a:endParaRPr lang="en-US" sz="3200" b="1" dirty="0"/>
          </a:p>
          <a:p>
            <a:pPr marL="0" indent="0" algn="ctr">
              <a:buNone/>
            </a:pPr>
            <a:endParaRPr lang="en-US" sz="3200" b="1" dirty="0"/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4A44D27A-C869-2BD0-A87A-26F5A86F630B}"/>
              </a:ext>
            </a:extLst>
          </p:cNvPr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l">
              <a:lnSpc>
                <a:spcPts val="1810"/>
              </a:lnSpc>
            </a:pPr>
            <a:r>
              <a:rPr sz="1800" b="1" spc="-5" dirty="0">
                <a:solidFill>
                  <a:srgbClr val="FFFF00"/>
                </a:solidFill>
                <a:latin typeface="Calibri"/>
                <a:cs typeface="Calibri"/>
              </a:rPr>
              <a:t>Department of Electronics &amp; Communication Engineering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573F837-9818-370A-F144-0CFEEE26DBCD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820174" y="358139"/>
            <a:ext cx="9463177" cy="82296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FUNCTIONAL COVERAGE AND ASSERTIONS REPORT</a:t>
            </a:r>
            <a:b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5E43C052-F106-C31F-5BDD-C77A937A75A4}"/>
              </a:ext>
            </a:extLst>
          </p:cNvPr>
          <p:cNvSpPr/>
          <p:nvPr/>
        </p:nvSpPr>
        <p:spPr>
          <a:xfrm>
            <a:off x="171953" y="426030"/>
            <a:ext cx="1369324" cy="8516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5F4F15EE-1B1F-C9F7-E4BB-9ECD272742AD}"/>
              </a:ext>
            </a:extLst>
          </p:cNvPr>
          <p:cNvSpPr/>
          <p:nvPr/>
        </p:nvSpPr>
        <p:spPr>
          <a:xfrm>
            <a:off x="0" y="6286500"/>
            <a:ext cx="12192000" cy="571500"/>
          </a:xfrm>
          <a:custGeom>
            <a:avLst/>
            <a:gdLst/>
            <a:ahLst/>
            <a:cxnLst/>
            <a:rect l="l" t="t" r="r" b="b"/>
            <a:pathLst>
              <a:path w="12192000" h="571500">
                <a:moveTo>
                  <a:pt x="0" y="0"/>
                </a:moveTo>
                <a:lnTo>
                  <a:pt x="12191999" y="0"/>
                </a:lnTo>
                <a:lnTo>
                  <a:pt x="12191999" y="571499"/>
                </a:lnTo>
                <a:lnTo>
                  <a:pt x="0" y="57149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1" name="Image 1">
            <a:extLst>
              <a:ext uri="{FF2B5EF4-FFF2-40B4-BE49-F238E27FC236}">
                <a16:creationId xmlns:a16="http://schemas.microsoft.com/office/drawing/2014/main" id="{B7035A7A-53F6-BB13-4E9D-3DF1EC306895}"/>
              </a:ext>
            </a:extLst>
          </p:cNvPr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2720" y="316677"/>
            <a:ext cx="1330960" cy="8229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40A76C8-3FDE-1511-F3EE-BBDE5D77E9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8602" y="1565088"/>
            <a:ext cx="5323785" cy="41041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BF940E1-5B71-DB1F-87FE-C86101BD2B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95" y="1565088"/>
            <a:ext cx="5859705" cy="4062677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</p:spPr>
      </p:pic>
    </p:spTree>
    <p:extLst>
      <p:ext uri="{BB962C8B-B14F-4D97-AF65-F5344CB8AC3E}">
        <p14:creationId xmlns:p14="http://schemas.microsoft.com/office/powerpoint/2010/main" val="38818037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3282A8-3037-570A-E2DE-D3B2A578CA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FCB577-F6B6-1337-D761-7A67FC2B1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itchFamily="18" charset="0"/>
              </a:rPr>
              <a:t>       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ECE3A8-9084-790E-68D6-9D727607F6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4157" y="1544128"/>
            <a:ext cx="11348357" cy="4632835"/>
          </a:xfrm>
        </p:spPr>
        <p:txBody>
          <a:bodyPr>
            <a:normAutofit fontScale="92500" lnSpcReduction="10000"/>
          </a:bodyPr>
          <a:lstStyle/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Hands-on APB Protocol Understanding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Learned how APB signals work and how to design for low-bandwidth communication.</a:t>
            </a: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Built UVM-Based Testbench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Gained experience in using UVM for structured, reusable verification.</a:t>
            </a: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Faced Signal Timing Issues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Synchronizing PSEL, PENABLE, and PREADY correctly</a:t>
            </a: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Used RAL and Assertions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Applied Register Abstraction Layer a </a:t>
            </a:r>
            <a:r>
              <a:rPr lang="en-US" alt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SystemVerilog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Assertions to improve test quality.</a:t>
            </a: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Debugging Scoreboard Mismatches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Identifying and fixing </a:t>
            </a:r>
            <a:r>
              <a:rPr lang="en-US" alt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mismatche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between expected and actual outputs was time-consuming.</a:t>
            </a: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Improved GPIO Design Knowledge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Understood input/output control, register behavior, and how to simulate real-time GPIO operations</a:t>
            </a:r>
            <a:endParaRPr lang="en-US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endParaRPr lang="en-US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endParaRPr lang="en-US" sz="3200" b="1" dirty="0"/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5968D282-1DD1-CE73-42CA-3333EAC86C67}"/>
              </a:ext>
            </a:extLst>
          </p:cNvPr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l">
              <a:lnSpc>
                <a:spcPts val="1810"/>
              </a:lnSpc>
            </a:pPr>
            <a:r>
              <a:rPr sz="1800" b="1" spc="-5" dirty="0">
                <a:solidFill>
                  <a:srgbClr val="FFFF00"/>
                </a:solidFill>
                <a:latin typeface="Calibri"/>
                <a:cs typeface="Calibri"/>
              </a:rPr>
              <a:t>Department of Electronics &amp; Communication Engineering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40DF404-7D32-E81D-FF78-36FC28F22C7A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69160" y="316677"/>
            <a:ext cx="9184640" cy="122745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TAKEAWAYS &amp; CHALLENGES</a:t>
            </a: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EFEF9BF5-9CF7-260D-E745-718F65EEBB48}"/>
              </a:ext>
            </a:extLst>
          </p:cNvPr>
          <p:cNvSpPr/>
          <p:nvPr/>
        </p:nvSpPr>
        <p:spPr>
          <a:xfrm>
            <a:off x="171953" y="426030"/>
            <a:ext cx="1369324" cy="8516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5DCCBF1F-4C01-0BF0-3F70-C0BA6B1352FB}"/>
              </a:ext>
            </a:extLst>
          </p:cNvPr>
          <p:cNvSpPr/>
          <p:nvPr/>
        </p:nvSpPr>
        <p:spPr>
          <a:xfrm>
            <a:off x="0" y="6286500"/>
            <a:ext cx="12192000" cy="571500"/>
          </a:xfrm>
          <a:custGeom>
            <a:avLst/>
            <a:gdLst/>
            <a:ahLst/>
            <a:cxnLst/>
            <a:rect l="l" t="t" r="r" b="b"/>
            <a:pathLst>
              <a:path w="12192000" h="571500">
                <a:moveTo>
                  <a:pt x="0" y="0"/>
                </a:moveTo>
                <a:lnTo>
                  <a:pt x="12191999" y="0"/>
                </a:lnTo>
                <a:lnTo>
                  <a:pt x="12191999" y="571499"/>
                </a:lnTo>
                <a:lnTo>
                  <a:pt x="0" y="57149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1" name="Image 1">
            <a:extLst>
              <a:ext uri="{FF2B5EF4-FFF2-40B4-BE49-F238E27FC236}">
                <a16:creationId xmlns:a16="http://schemas.microsoft.com/office/drawing/2014/main" id="{20A6737C-D34F-1A03-C67A-94316F35FBBC}"/>
              </a:ext>
            </a:extLst>
          </p:cNvPr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2720" y="316677"/>
            <a:ext cx="1330960" cy="822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4398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0A0D0A-418E-F3F1-B32E-BECB865EBB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4676A-541F-D9A0-7CCB-24961A9C8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itchFamily="18" charset="0"/>
              </a:rPr>
              <a:t>       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95AC77-9CD3-339C-87DF-FA5B2AFEFB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1" y="1497012"/>
            <a:ext cx="11409680" cy="4679951"/>
          </a:xfrm>
        </p:spPr>
        <p:txBody>
          <a:bodyPr>
            <a:normAutofit fontScale="92500" lnSpcReduction="20000"/>
          </a:bodyPr>
          <a:lstStyle/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Developed a </a:t>
            </a:r>
            <a:r>
              <a:rPr lang="en-US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UVM-based testbench</a:t>
            </a:r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with modular agents for APB, AUX, and IO interfaces.</a:t>
            </a: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Used </a:t>
            </a:r>
            <a:r>
              <a:rPr lang="en-US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Assertions (SVA)</a:t>
            </a:r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check protocol correctness and catch timing violations.</a:t>
            </a: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Implemented </a:t>
            </a:r>
            <a:r>
              <a:rPr lang="en-US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Register Abstraction Layer (RAL)</a:t>
            </a:r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register-level access and automation.</a:t>
            </a: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Achieved </a:t>
            </a:r>
            <a:r>
              <a:rPr lang="en-US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100% functional and code coverage</a:t>
            </a:r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using </a:t>
            </a:r>
            <a:r>
              <a:rPr lang="en-US" alt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Questasim</a:t>
            </a:r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simulator.</a:t>
            </a: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Scoreboard and monitors</a:t>
            </a:r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ensured accurate comparison of AUX and IO agent outputs.</a:t>
            </a: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Ensured </a:t>
            </a:r>
            <a:r>
              <a:rPr lang="en-US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reusability, scalability, and protocol compliance</a:t>
            </a:r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across the verification environment</a:t>
            </a:r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endParaRPr lang="en-US" sz="3200" b="1" dirty="0"/>
          </a:p>
          <a:p>
            <a:pPr marL="0" indent="0" algn="ctr">
              <a:buNone/>
            </a:pPr>
            <a:endParaRPr lang="en-US" sz="3200" b="1" dirty="0"/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74B70BC8-B363-67AA-5D55-1F2EEFD2425B}"/>
              </a:ext>
            </a:extLst>
          </p:cNvPr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l">
              <a:lnSpc>
                <a:spcPts val="1810"/>
              </a:lnSpc>
            </a:pPr>
            <a:r>
              <a:rPr sz="1800" b="1" spc="-5" dirty="0">
                <a:solidFill>
                  <a:srgbClr val="FFFF00"/>
                </a:solidFill>
                <a:latin typeface="Calibri"/>
                <a:cs typeface="Calibri"/>
              </a:rPr>
              <a:t>Department of Electronics &amp; Communication Engineering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3A47DFB-1A0E-C090-296F-6DFACE670DD2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628901" y="681037"/>
            <a:ext cx="5829300" cy="50006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</a:t>
            </a:r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lang="en-IN" sz="3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94DC8ACD-79DC-4B7C-A172-8AACA9CD30E5}"/>
              </a:ext>
            </a:extLst>
          </p:cNvPr>
          <p:cNvSpPr/>
          <p:nvPr/>
        </p:nvSpPr>
        <p:spPr>
          <a:xfrm>
            <a:off x="171953" y="426030"/>
            <a:ext cx="1369324" cy="8516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F2A8EE89-3CF7-3359-310F-C4BF85EB416A}"/>
              </a:ext>
            </a:extLst>
          </p:cNvPr>
          <p:cNvSpPr/>
          <p:nvPr/>
        </p:nvSpPr>
        <p:spPr>
          <a:xfrm>
            <a:off x="0" y="6286500"/>
            <a:ext cx="12192000" cy="571500"/>
          </a:xfrm>
          <a:custGeom>
            <a:avLst/>
            <a:gdLst/>
            <a:ahLst/>
            <a:cxnLst/>
            <a:rect l="l" t="t" r="r" b="b"/>
            <a:pathLst>
              <a:path w="12192000" h="571500">
                <a:moveTo>
                  <a:pt x="0" y="0"/>
                </a:moveTo>
                <a:lnTo>
                  <a:pt x="12191999" y="0"/>
                </a:lnTo>
                <a:lnTo>
                  <a:pt x="12191999" y="571499"/>
                </a:lnTo>
                <a:lnTo>
                  <a:pt x="0" y="57149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1" name="Image 1">
            <a:extLst>
              <a:ext uri="{FF2B5EF4-FFF2-40B4-BE49-F238E27FC236}">
                <a16:creationId xmlns:a16="http://schemas.microsoft.com/office/drawing/2014/main" id="{215849A2-08B1-8944-91E7-39301B08401D}"/>
              </a:ext>
            </a:extLst>
          </p:cNvPr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2720" y="316677"/>
            <a:ext cx="1330960" cy="822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9182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sz="3200" b="1" dirty="0"/>
          </a:p>
          <a:p>
            <a:pPr marL="0" indent="0" algn="ctr">
              <a:buNone/>
            </a:pPr>
            <a:endParaRPr lang="en-US" sz="3200" b="1" dirty="0"/>
          </a:p>
          <a:p>
            <a:pPr marL="0" indent="0" algn="ctr">
              <a:buNone/>
            </a:pPr>
            <a:endParaRPr lang="en-US" sz="3200" b="1" dirty="0"/>
          </a:p>
          <a:p>
            <a:pPr marL="0" indent="0" algn="ctr">
              <a:buNone/>
            </a:pPr>
            <a:endParaRPr lang="en-US" sz="3200" b="1" dirty="0"/>
          </a:p>
          <a:p>
            <a:pPr marL="0" indent="0" algn="ctr">
              <a:buNone/>
            </a:pPr>
            <a:endParaRPr lang="en-US" sz="3200" b="1" dirty="0"/>
          </a:p>
          <a:p>
            <a:pPr marL="0" indent="0" algn="ctr">
              <a:buNone/>
            </a:pPr>
            <a:endParaRPr lang="en-US" sz="32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D59647-368E-E7F1-C6F4-22C2C22ACB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72112" cy="6668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7488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D94AA-F9C3-47CE-7223-7BDDF1AF0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0830" y="365125"/>
            <a:ext cx="10102970" cy="1049607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     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CONTENTS</a:t>
            </a:r>
            <a:br>
              <a:rPr lang="en-US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endParaRPr lang="en-IN" dirty="0">
              <a:solidFill>
                <a:srgbClr val="00206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6542" y="1095555"/>
            <a:ext cx="10327257" cy="5081408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endParaRPr lang="en-US" sz="3200" b="1" dirty="0"/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Verification Plan</a:t>
            </a: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Block Diagram &amp; Testbench Architecture</a:t>
            </a: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APB-based GPIO Signals</a:t>
            </a: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APB Protocol &amp; State Diagram</a:t>
            </a: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GPIO Logic Block Diagram</a:t>
            </a: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Scoreboard description</a:t>
            </a:r>
            <a:endParaRPr lang="en-US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 of All 5 GPIO Operations</a:t>
            </a:r>
            <a:endParaRPr lang="en-US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Functional Coverage &amp; Assertions Report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Takeaways &amp; challenges</a:t>
            </a:r>
            <a:endParaRPr lang="en-US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  <a:p>
            <a:pPr marL="0" indent="0" algn="ctr">
              <a:buNone/>
            </a:pPr>
            <a:endParaRPr lang="en-US" sz="3200" b="1" dirty="0"/>
          </a:p>
          <a:p>
            <a:pPr marL="0" indent="0" algn="ctr">
              <a:buNone/>
            </a:pPr>
            <a:endParaRPr lang="en-US" sz="3200" b="1" dirty="0"/>
          </a:p>
          <a:p>
            <a:pPr marL="0" indent="0" algn="ctr">
              <a:buNone/>
            </a:pPr>
            <a:endParaRPr lang="en-US" sz="3200" b="1" dirty="0"/>
          </a:p>
          <a:p>
            <a:pPr marL="0" indent="0" algn="ctr">
              <a:buNone/>
            </a:pPr>
            <a:endParaRPr lang="en-US" sz="3200" b="1" dirty="0"/>
          </a:p>
        </p:txBody>
      </p:sp>
      <p:sp>
        <p:nvSpPr>
          <p:cNvPr id="10" name="object 9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l">
              <a:lnSpc>
                <a:spcPts val="1810"/>
              </a:lnSpc>
            </a:pPr>
            <a:r>
              <a:rPr sz="1800" b="1" spc="-5" dirty="0">
                <a:solidFill>
                  <a:srgbClr val="FFFF00"/>
                </a:solidFill>
                <a:latin typeface="Calibri"/>
                <a:cs typeface="Calibri"/>
              </a:rPr>
              <a:t>Department of Electronics &amp; Communication Engineering</a:t>
            </a:r>
          </a:p>
        </p:txBody>
      </p:sp>
      <p:sp>
        <p:nvSpPr>
          <p:cNvPr id="6" name="object 3"/>
          <p:cNvSpPr/>
          <p:nvPr/>
        </p:nvSpPr>
        <p:spPr>
          <a:xfrm>
            <a:off x="0" y="6286500"/>
            <a:ext cx="12192000" cy="571500"/>
          </a:xfrm>
          <a:custGeom>
            <a:avLst/>
            <a:gdLst/>
            <a:ahLst/>
            <a:cxnLst/>
            <a:rect l="l" t="t" r="r" b="b"/>
            <a:pathLst>
              <a:path w="12192000" h="571500">
                <a:moveTo>
                  <a:pt x="0" y="0"/>
                </a:moveTo>
                <a:lnTo>
                  <a:pt x="12191999" y="0"/>
                </a:lnTo>
                <a:lnTo>
                  <a:pt x="12191999" y="571499"/>
                </a:lnTo>
                <a:lnTo>
                  <a:pt x="0" y="57149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" name="Image 1">
            <a:extLst>
              <a:ext uri="{FF2B5EF4-FFF2-40B4-BE49-F238E27FC236}">
                <a16:creationId xmlns:a16="http://schemas.microsoft.com/office/drawing/2014/main" id="{F707BB0F-2A5E-FE66-E1E8-304D35866F5E}"/>
              </a:ext>
            </a:extLst>
          </p:cNvPr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2720" y="365125"/>
            <a:ext cx="1330960" cy="822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1724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0C5D86E0-737A-2786-A45A-1DEC77383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54100"/>
          </a:xfrm>
        </p:spPr>
        <p:txBody>
          <a:bodyPr>
            <a:normAutofit fontScale="90000"/>
          </a:bodyPr>
          <a:lstStyle/>
          <a:p>
            <a:r>
              <a:rPr lang="en-US" sz="44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      </a:t>
            </a:r>
            <a:br>
              <a:rPr lang="en-US" sz="44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sz="4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        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r>
              <a:rPr lang="en-US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br>
              <a:rPr lang="en-US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44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</a:br>
            <a:endParaRPr lang="en-IN" dirty="0"/>
          </a:p>
        </p:txBody>
      </p:sp>
      <p:sp>
        <p:nvSpPr>
          <p:cNvPr id="10" name="object 9"/>
          <p:cNvSpPr txBox="1">
            <a:spLocks noGrp="1"/>
          </p:cNvSpPr>
          <p:nvPr>
            <p:ph type="ftr" sz="quarter" idx="11"/>
          </p:nvPr>
        </p:nvSpPr>
        <p:spPr/>
        <p:txBody>
          <a:bodyPr vert="horz" wrap="square" lIns="0" tIns="0" rIns="0" bIns="0" rtlCol="0">
            <a:spAutoFit/>
          </a:bodyPr>
          <a:lstStyle/>
          <a:p>
            <a:r>
              <a:rPr lang="en-US" dirty="0"/>
              <a:t>Department of Electronics &amp; Communication Engineering</a:t>
            </a:r>
          </a:p>
        </p:txBody>
      </p:sp>
      <p:sp>
        <p:nvSpPr>
          <p:cNvPr id="5" name="object 5"/>
          <p:cNvSpPr/>
          <p:nvPr/>
        </p:nvSpPr>
        <p:spPr>
          <a:xfrm>
            <a:off x="171953" y="426030"/>
            <a:ext cx="1369324" cy="8516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3"/>
          <p:cNvSpPr/>
          <p:nvPr/>
        </p:nvSpPr>
        <p:spPr>
          <a:xfrm>
            <a:off x="0" y="6286500"/>
            <a:ext cx="12192000" cy="571500"/>
          </a:xfrm>
          <a:custGeom>
            <a:avLst/>
            <a:gdLst/>
            <a:ahLst/>
            <a:cxnLst/>
            <a:rect l="l" t="t" r="r" b="b"/>
            <a:pathLst>
              <a:path w="12192000" h="571500">
                <a:moveTo>
                  <a:pt x="0" y="0"/>
                </a:moveTo>
                <a:lnTo>
                  <a:pt x="12191999" y="0"/>
                </a:lnTo>
                <a:lnTo>
                  <a:pt x="12191999" y="571499"/>
                </a:lnTo>
                <a:lnTo>
                  <a:pt x="0" y="57149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Rectangle 3">
            <a:extLst>
              <a:ext uri="{FF2B5EF4-FFF2-40B4-BE49-F238E27FC236}">
                <a16:creationId xmlns:a16="http://schemas.microsoft.com/office/drawing/2014/main" id="{33E2FEF5-7936-FA61-BD9A-B315658EE20E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1664013"/>
            <a:ext cx="11140440" cy="4154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just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GPIO (General Purpose Input Output)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is used to interact with external digital signals in embedded systems.</a:t>
            </a:r>
          </a:p>
          <a:p>
            <a:pPr algn="just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APB (Advanced Peripheral Bus)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provides a simple interface for low-bandwidth control accesses like GPIO.</a:t>
            </a:r>
          </a:p>
          <a:p>
            <a:pPr algn="just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GPIO design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is accessed via APB and includes configurable registers for direction, data, and interrupt control.</a:t>
            </a:r>
          </a:p>
          <a:p>
            <a:pPr algn="just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UVM-based verification environment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is developed using </a:t>
            </a: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three agents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APB Agent, GPIO IO Agent, and AUX Agent.</a:t>
            </a:r>
          </a:p>
          <a:p>
            <a:pPr algn="just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testbench integrates </a:t>
            </a: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RAL (Register Abstraction Layer)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to perform register-level operations and predictions.</a:t>
            </a:r>
          </a:p>
          <a:p>
            <a:pPr algn="just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Functional coverage models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are implemented to measure verification completeness for APB protocol, register accesses, and GPIO behavior.</a:t>
            </a:r>
          </a:p>
        </p:txBody>
      </p:sp>
      <p:pic>
        <p:nvPicPr>
          <p:cNvPr id="12" name="Image 1">
            <a:extLst>
              <a:ext uri="{FF2B5EF4-FFF2-40B4-BE49-F238E27FC236}">
                <a16:creationId xmlns:a16="http://schemas.microsoft.com/office/drawing/2014/main" id="{75E0089E-D551-75C6-D3F7-BA8EE40E8B06}"/>
              </a:ext>
            </a:extLst>
          </p:cNvPr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2720" y="373549"/>
            <a:ext cx="1330960" cy="822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3784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D6CB6555-39D6-1356-6CA2-20B498EF5D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3680" y="586596"/>
            <a:ext cx="9279339" cy="741872"/>
          </a:xfrm>
        </p:spPr>
        <p:txBody>
          <a:bodyPr>
            <a:normAutofit fontScale="90000"/>
          </a:bodyPr>
          <a:lstStyle/>
          <a:p>
            <a:r>
              <a:rPr lang="en-US" sz="44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      </a:t>
            </a: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VERIFICATION PLAN</a:t>
            </a:r>
            <a:br>
              <a:rPr lang="en-US" sz="44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</a:br>
            <a:endParaRPr lang="en-IN" dirty="0"/>
          </a:p>
        </p:txBody>
      </p:sp>
      <p:sp>
        <p:nvSpPr>
          <p:cNvPr id="10" name="object 9"/>
          <p:cNvSpPr txBox="1">
            <a:spLocks noGrp="1"/>
          </p:cNvSpPr>
          <p:nvPr>
            <p:ph type="ftr" sz="quarter" idx="11"/>
          </p:nvPr>
        </p:nvSpPr>
        <p:spPr/>
        <p:txBody>
          <a:bodyPr vert="horz" wrap="square" lIns="0" tIns="0" rIns="0" bIns="0" rtlCol="0">
            <a:spAutoFit/>
          </a:bodyPr>
          <a:lstStyle/>
          <a:p>
            <a:r>
              <a:rPr lang="en-US" dirty="0"/>
              <a:t>Department of Electronics &amp; Communication Engineering</a:t>
            </a:r>
          </a:p>
        </p:txBody>
      </p:sp>
      <p:sp>
        <p:nvSpPr>
          <p:cNvPr id="6" name="object 3"/>
          <p:cNvSpPr/>
          <p:nvPr/>
        </p:nvSpPr>
        <p:spPr>
          <a:xfrm>
            <a:off x="0" y="6286500"/>
            <a:ext cx="12192000" cy="571500"/>
          </a:xfrm>
          <a:custGeom>
            <a:avLst/>
            <a:gdLst/>
            <a:ahLst/>
            <a:cxnLst/>
            <a:rect l="l" t="t" r="r" b="b"/>
            <a:pathLst>
              <a:path w="12192000" h="571500">
                <a:moveTo>
                  <a:pt x="0" y="0"/>
                </a:moveTo>
                <a:lnTo>
                  <a:pt x="12191999" y="0"/>
                </a:lnTo>
                <a:lnTo>
                  <a:pt x="12191999" y="571499"/>
                </a:lnTo>
                <a:lnTo>
                  <a:pt x="0" y="57149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Rectangle 1">
            <a:extLst>
              <a:ext uri="{FF2B5EF4-FFF2-40B4-BE49-F238E27FC236}">
                <a16:creationId xmlns:a16="http://schemas.microsoft.com/office/drawing/2014/main" id="{6A3B2677-7FD3-89DE-268F-20FE6995B443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776377" y="1568727"/>
            <a:ext cx="10806023" cy="4524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Three-Agent Testbench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Built using UVM with an active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APB Agent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passive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GPIO IO Agent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and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AUX Agent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for interrupt/status handling.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Test Scenarios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Covers read/write operations, direction configuration, GPIO input handling, interrupt testing, and reset conditions.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Register Abstraction Layer (RAL)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RAL model created for all GPIO registers to perform register reads, writes, mirroring, and prediction-based checks.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Scoreboard and Checks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Compares expected vs. actual GPIO output behavior, register values, and interrupt responses.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Functional Coverage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Covergroups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track APB protocol usage, GPIO direction modes, I/O values, and interrupt events, including cross-coverage.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Assertions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Protocol-level and design-specific assertions to catch illegal register accesses and verify timing constraints.</a:t>
            </a:r>
          </a:p>
        </p:txBody>
      </p:sp>
      <p:pic>
        <p:nvPicPr>
          <p:cNvPr id="15" name="Image 1">
            <a:extLst>
              <a:ext uri="{FF2B5EF4-FFF2-40B4-BE49-F238E27FC236}">
                <a16:creationId xmlns:a16="http://schemas.microsoft.com/office/drawing/2014/main" id="{B3654A45-B690-18AB-2986-2BB0572CFF6B}"/>
              </a:ext>
            </a:extLst>
          </p:cNvPr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2720" y="316677"/>
            <a:ext cx="1330960" cy="822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3848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18E3C2-71D9-B292-DDEB-0F37A01A58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42747"/>
          </a:xfrm>
        </p:spPr>
        <p:txBody>
          <a:bodyPr>
            <a:normAutofit/>
          </a:bodyPr>
          <a:lstStyle/>
          <a:p>
            <a:pPr marL="12700">
              <a:spcBef>
                <a:spcPts val="100"/>
              </a:spcBef>
            </a:pP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BLOCK DIAGRAM AND TESTBENCH ARCHITECTURE</a:t>
            </a:r>
            <a:endParaRPr lang="en-US" sz="2800" b="1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0" name="object 9"/>
          <p:cNvSpPr txBox="1">
            <a:spLocks noGrp="1"/>
          </p:cNvSpPr>
          <p:nvPr>
            <p:ph type="ftr" sz="quarter" idx="11"/>
          </p:nvPr>
        </p:nvSpPr>
        <p:spPr/>
        <p:txBody>
          <a:bodyPr vert="horz" wrap="square" lIns="0" tIns="0" rIns="0" bIns="0" rtlCol="0">
            <a:spAutoFit/>
          </a:bodyPr>
          <a:lstStyle/>
          <a:p>
            <a:r>
              <a:rPr lang="en-US" dirty="0"/>
              <a:t>Department of Electronics &amp; Communication Engineering</a:t>
            </a:r>
          </a:p>
        </p:txBody>
      </p:sp>
      <p:sp>
        <p:nvSpPr>
          <p:cNvPr id="6" name="object 3"/>
          <p:cNvSpPr/>
          <p:nvPr/>
        </p:nvSpPr>
        <p:spPr>
          <a:xfrm>
            <a:off x="0" y="6286500"/>
            <a:ext cx="12192000" cy="571500"/>
          </a:xfrm>
          <a:custGeom>
            <a:avLst/>
            <a:gdLst/>
            <a:ahLst/>
            <a:cxnLst/>
            <a:rect l="l" t="t" r="r" b="b"/>
            <a:pathLst>
              <a:path w="12192000" h="571500">
                <a:moveTo>
                  <a:pt x="0" y="0"/>
                </a:moveTo>
                <a:lnTo>
                  <a:pt x="12191999" y="0"/>
                </a:lnTo>
                <a:lnTo>
                  <a:pt x="12191999" y="571499"/>
                </a:lnTo>
                <a:lnTo>
                  <a:pt x="0" y="57149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95466A1D-22FB-383B-95B6-8828124DC2A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459209" y="1307872"/>
            <a:ext cx="4049486" cy="4642077"/>
          </a:xfr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7040927-7512-3A4D-40D3-B31D5AD964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2926" y="1307873"/>
            <a:ext cx="4516663" cy="4642077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pic>
        <p:nvPicPr>
          <p:cNvPr id="18" name="Image 1">
            <a:extLst>
              <a:ext uri="{FF2B5EF4-FFF2-40B4-BE49-F238E27FC236}">
                <a16:creationId xmlns:a16="http://schemas.microsoft.com/office/drawing/2014/main" id="{4A774B45-57E3-6793-6C53-AE826A6778F3}"/>
              </a:ext>
            </a:extLst>
          </p:cNvPr>
          <p:cNvPicPr>
            <a:picLocks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2720" y="365125"/>
            <a:ext cx="1330960" cy="822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3373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DAEC5-430D-A5C3-DD5C-34E9EBD94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80596"/>
          </a:xfrm>
        </p:spPr>
        <p:txBody>
          <a:bodyPr>
            <a:normAutofit fontScale="90000"/>
          </a:bodyPr>
          <a:lstStyle/>
          <a:p>
            <a:r>
              <a:rPr lang="en-US" sz="44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   </a:t>
            </a:r>
            <a:br>
              <a:rPr lang="en-US" sz="44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sz="44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     </a:t>
            </a:r>
            <a:r>
              <a:rPr lang="en-US" sz="4400" b="1" dirty="0">
                <a:latin typeface="Times New Roman" pitchFamily="18" charset="0"/>
                <a:cs typeface="Times New Roman" pitchFamily="18" charset="0"/>
              </a:rPr>
              <a:t>APB BASED GPIO SIGNALS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sz="3200" b="1" dirty="0"/>
          </a:p>
          <a:p>
            <a:pPr marL="0" indent="0" algn="ctr">
              <a:buNone/>
            </a:pPr>
            <a:endParaRPr lang="en-US" sz="3200" b="1" dirty="0"/>
          </a:p>
          <a:p>
            <a:pPr marL="0" indent="0" algn="ctr">
              <a:buNone/>
            </a:pPr>
            <a:endParaRPr lang="en-US" sz="3200" b="1" dirty="0"/>
          </a:p>
          <a:p>
            <a:pPr marL="0" indent="0" algn="ctr">
              <a:buNone/>
            </a:pPr>
            <a:endParaRPr lang="en-US" sz="3200" b="1" dirty="0"/>
          </a:p>
          <a:p>
            <a:pPr marL="0" indent="0" algn="ctr">
              <a:buNone/>
            </a:pPr>
            <a:endParaRPr lang="en-US" sz="3200" b="1" dirty="0"/>
          </a:p>
        </p:txBody>
      </p:sp>
      <p:sp>
        <p:nvSpPr>
          <p:cNvPr id="10" name="object 9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l">
              <a:lnSpc>
                <a:spcPts val="1810"/>
              </a:lnSpc>
            </a:pPr>
            <a:r>
              <a:rPr sz="1800" b="1" spc="-5" dirty="0">
                <a:solidFill>
                  <a:srgbClr val="FFFF00"/>
                </a:solidFill>
                <a:latin typeface="Calibri"/>
                <a:cs typeface="Calibri"/>
              </a:rPr>
              <a:t>Department of Electronics &amp; Communication Engineering</a:t>
            </a:r>
          </a:p>
        </p:txBody>
      </p:sp>
      <p:sp>
        <p:nvSpPr>
          <p:cNvPr id="6" name="object 3"/>
          <p:cNvSpPr/>
          <p:nvPr/>
        </p:nvSpPr>
        <p:spPr>
          <a:xfrm>
            <a:off x="0" y="6286500"/>
            <a:ext cx="12192000" cy="571500"/>
          </a:xfrm>
          <a:custGeom>
            <a:avLst/>
            <a:gdLst/>
            <a:ahLst/>
            <a:cxnLst/>
            <a:rect l="l" t="t" r="r" b="b"/>
            <a:pathLst>
              <a:path w="12192000" h="571500">
                <a:moveTo>
                  <a:pt x="0" y="0"/>
                </a:moveTo>
                <a:lnTo>
                  <a:pt x="12191999" y="0"/>
                </a:lnTo>
                <a:lnTo>
                  <a:pt x="12191999" y="571499"/>
                </a:lnTo>
                <a:lnTo>
                  <a:pt x="0" y="57149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516844F-EDCA-7E45-CC99-68FBB4C2AC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125" y="1888502"/>
            <a:ext cx="9903771" cy="4067797"/>
          </a:xfrm>
          <a:prstGeom prst="rect">
            <a:avLst/>
          </a:prstGeom>
        </p:spPr>
      </p:pic>
      <p:pic>
        <p:nvPicPr>
          <p:cNvPr id="17" name="Image 1">
            <a:extLst>
              <a:ext uri="{FF2B5EF4-FFF2-40B4-BE49-F238E27FC236}">
                <a16:creationId xmlns:a16="http://schemas.microsoft.com/office/drawing/2014/main" id="{DD5872E5-1B2A-4810-8747-A242DC6B505B}"/>
              </a:ext>
            </a:extLst>
          </p:cNvPr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2720" y="316677"/>
            <a:ext cx="1330960" cy="822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0913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A7792E-3646-499B-9AA4-9732CC8C30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A4B017-A63D-B08E-05DA-9B6F672950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1276" y="365126"/>
            <a:ext cx="9812523" cy="1150998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itchFamily="18" charset="0"/>
              </a:rPr>
              <a:t>       </a:t>
            </a:r>
            <a:r>
              <a:rPr lang="en-US" sz="3600" b="1" dirty="0">
                <a:latin typeface="Times New Roman" panose="02020603050405020304" pitchFamily="18" charset="0"/>
                <a:cs typeface="Times New Roman" pitchFamily="18" charset="0"/>
              </a:rPr>
              <a:t>APB AND IT’S STATE DIAGRAM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DE5DF1-A032-40AC-D5D7-4C41C004AF6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endParaRPr lang="en-US" sz="3200" b="1" dirty="0"/>
          </a:p>
          <a:p>
            <a:pPr marL="0" indent="0" algn="ctr">
              <a:buNone/>
            </a:pPr>
            <a:endParaRPr lang="en-US" sz="3200" b="1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8A893A7-FACD-D076-2325-E867DA4AEF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8" y="1825625"/>
            <a:ext cx="5749507" cy="4351338"/>
          </a:xfrm>
        </p:spPr>
        <p:txBody>
          <a:bodyPr>
            <a:normAutofit fontScale="92500" lnSpcReduction="1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Simple &amp; Low Power</a:t>
            </a:r>
            <a:b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APB is a simple, low-power interface ideal for connecting peripheral devices.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Two-Phase Transfer</a:t>
            </a:r>
            <a:b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Uses setup and enable phases for clear, controlled data transfers.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Synchronous &amp; Single-Master</a:t>
            </a:r>
            <a:b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Operates synchronously with no arbitration needed.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Bridge Compatible</a:t>
            </a:r>
            <a:b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Easily connects with AHB/AXI via a bridge for slower peripheral access</a:t>
            </a:r>
            <a:r>
              <a:rPr lang="en-IN" dirty="0"/>
              <a:t>.</a:t>
            </a:r>
          </a:p>
          <a:p>
            <a:pPr marL="0" indent="0">
              <a:buNone/>
            </a:pPr>
            <a:endParaRPr lang="en-IN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ECD70E39-316A-E625-5ED3-C66B4620A117}"/>
              </a:ext>
            </a:extLst>
          </p:cNvPr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l">
              <a:lnSpc>
                <a:spcPts val="1810"/>
              </a:lnSpc>
            </a:pPr>
            <a:r>
              <a:rPr sz="1800" b="1" spc="-5" dirty="0">
                <a:solidFill>
                  <a:srgbClr val="FFFF00"/>
                </a:solidFill>
                <a:latin typeface="Calibri"/>
                <a:cs typeface="Calibri"/>
              </a:rPr>
              <a:t>Department of Electronics &amp; Communication Engineering</a:t>
            </a: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2B7E8D48-B7F3-EFC6-62BC-7F76E56BA437}"/>
              </a:ext>
            </a:extLst>
          </p:cNvPr>
          <p:cNvSpPr/>
          <p:nvPr/>
        </p:nvSpPr>
        <p:spPr>
          <a:xfrm>
            <a:off x="171953" y="426030"/>
            <a:ext cx="1369324" cy="8516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D65225A8-782C-387C-9001-130B6CA69EF6}"/>
              </a:ext>
            </a:extLst>
          </p:cNvPr>
          <p:cNvSpPr/>
          <p:nvPr/>
        </p:nvSpPr>
        <p:spPr>
          <a:xfrm>
            <a:off x="0" y="6286500"/>
            <a:ext cx="12192000" cy="571500"/>
          </a:xfrm>
          <a:custGeom>
            <a:avLst/>
            <a:gdLst/>
            <a:ahLst/>
            <a:cxnLst/>
            <a:rect l="l" t="t" r="r" b="b"/>
            <a:pathLst>
              <a:path w="12192000" h="571500">
                <a:moveTo>
                  <a:pt x="0" y="0"/>
                </a:moveTo>
                <a:lnTo>
                  <a:pt x="12191999" y="0"/>
                </a:lnTo>
                <a:lnTo>
                  <a:pt x="12191999" y="571499"/>
                </a:lnTo>
                <a:lnTo>
                  <a:pt x="0" y="57149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1" name="Image 1">
            <a:extLst>
              <a:ext uri="{FF2B5EF4-FFF2-40B4-BE49-F238E27FC236}">
                <a16:creationId xmlns:a16="http://schemas.microsoft.com/office/drawing/2014/main" id="{9405B0C8-63A3-D39F-6F25-503D584D9ED0}"/>
              </a:ext>
            </a:extLst>
          </p:cNvPr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2720" y="316677"/>
            <a:ext cx="1330960" cy="82296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335DB2-76CC-79A1-E1C7-ED41E59307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321" y="1652648"/>
            <a:ext cx="4761781" cy="4351338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8843156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EBCF82-71D8-9BED-5F51-1F1AA7EEF6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52592-2666-FC39-6A14-6C304ED10F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1276" y="365126"/>
            <a:ext cx="9812523" cy="822961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itchFamily="18" charset="0"/>
              </a:rPr>
              <a:t>       </a:t>
            </a:r>
            <a:r>
              <a:rPr lang="en-US" sz="3600" b="1" dirty="0">
                <a:latin typeface="Times New Roman" panose="02020603050405020304" pitchFamily="18" charset="0"/>
                <a:cs typeface="Times New Roman" pitchFamily="18" charset="0"/>
              </a:rPr>
              <a:t>BLOCK DIAGRAM OF GPIO LOGIC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D0D20C-7BCE-982E-0E1E-A72B5D4A180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endParaRPr lang="en-US" sz="3200" b="1" dirty="0"/>
          </a:p>
          <a:p>
            <a:pPr marL="0" indent="0" algn="ctr">
              <a:buNone/>
            </a:pPr>
            <a:endParaRPr lang="en-US" sz="3200" b="1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73F921F-18F1-06E0-B5AC-ECAE119DCD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8" y="1825625"/>
            <a:ext cx="5749507" cy="4351338"/>
          </a:xfrm>
        </p:spPr>
        <p:txBody>
          <a:bodyPr>
            <a:normAutofit fontScale="92500" lnSpcReduction="1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General Purpose I/O</a:t>
            </a:r>
            <a:b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GPIO pins can be configured as either input or output.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Flexible Control</a:t>
            </a:r>
            <a:b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Used to control LEDs, switches, or read sensor signals.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Software Programmable</a:t>
            </a:r>
            <a:b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Direction and value can be controlled via software registers.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Interrupt Support</a:t>
            </a:r>
            <a:b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trigger interrupts on input signal changes.</a:t>
            </a:r>
          </a:p>
          <a:p>
            <a:pPr marL="0" indent="0">
              <a:buNone/>
            </a:pPr>
            <a:endParaRPr lang="en-IN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EB124D50-F6C7-B334-8049-732940CF89EB}"/>
              </a:ext>
            </a:extLst>
          </p:cNvPr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l">
              <a:lnSpc>
                <a:spcPts val="1810"/>
              </a:lnSpc>
            </a:pPr>
            <a:r>
              <a:rPr sz="1800" b="1" spc="-5" dirty="0">
                <a:solidFill>
                  <a:srgbClr val="FFFF00"/>
                </a:solidFill>
                <a:latin typeface="Calibri"/>
                <a:cs typeface="Calibri"/>
              </a:rPr>
              <a:t>Department of Electronics &amp; Communication Engineering</a:t>
            </a: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2589B32B-44FC-FEB1-894B-4868E952C771}"/>
              </a:ext>
            </a:extLst>
          </p:cNvPr>
          <p:cNvSpPr/>
          <p:nvPr/>
        </p:nvSpPr>
        <p:spPr>
          <a:xfrm>
            <a:off x="171953" y="426030"/>
            <a:ext cx="1369324" cy="8516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6E031108-11CA-01C5-BA9E-134F2414D76A}"/>
              </a:ext>
            </a:extLst>
          </p:cNvPr>
          <p:cNvSpPr/>
          <p:nvPr/>
        </p:nvSpPr>
        <p:spPr>
          <a:xfrm>
            <a:off x="0" y="6286500"/>
            <a:ext cx="12192000" cy="571500"/>
          </a:xfrm>
          <a:custGeom>
            <a:avLst/>
            <a:gdLst/>
            <a:ahLst/>
            <a:cxnLst/>
            <a:rect l="l" t="t" r="r" b="b"/>
            <a:pathLst>
              <a:path w="12192000" h="571500">
                <a:moveTo>
                  <a:pt x="0" y="0"/>
                </a:moveTo>
                <a:lnTo>
                  <a:pt x="12191999" y="0"/>
                </a:lnTo>
                <a:lnTo>
                  <a:pt x="12191999" y="571499"/>
                </a:lnTo>
                <a:lnTo>
                  <a:pt x="0" y="57149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1" name="Image 1">
            <a:extLst>
              <a:ext uri="{FF2B5EF4-FFF2-40B4-BE49-F238E27FC236}">
                <a16:creationId xmlns:a16="http://schemas.microsoft.com/office/drawing/2014/main" id="{6F6592A6-31E4-627A-0AB2-40485596E950}"/>
              </a:ext>
            </a:extLst>
          </p:cNvPr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2720" y="316677"/>
            <a:ext cx="1330960" cy="8229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E882E06-7748-4FF8-B52F-91D27DEB09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99" y="1561336"/>
            <a:ext cx="6019800" cy="444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3051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7A5E26-CA7C-C30E-4B0A-4C4B0BD98A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0F75A9-698C-DD70-3CC1-83E1CD836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itchFamily="18" charset="0"/>
              </a:rPr>
              <a:t>       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0F2236-8623-6D6F-3EBD-7A3D4E9B76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7532" y="1544128"/>
            <a:ext cx="10750054" cy="4632835"/>
          </a:xfrm>
        </p:spPr>
        <p:txBody>
          <a:bodyPr>
            <a:normAutofit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AutoNum type="arabicPeriod"/>
            </a:pPr>
            <a:r>
              <a:rPr lang="en-US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 Model Integration</a:t>
            </a:r>
            <a:endParaRPr lang="en-US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Scoreboard uses the RAL model to fetch expected register values and compare them with DUT outputs for read/write APB transactions.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AutoNum type="arabicPeriod" startAt="2"/>
            </a:pPr>
            <a:r>
              <a:rPr lang="en-US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Comparison Logic</a:t>
            </a:r>
            <a:endParaRPr lang="en-US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receives transactions from the monitor and verifies actual DUT behavior by comparing against RAL mirror values, ensuring functional correctness.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AutoNum type="arabicPeriod" startAt="3"/>
            </a:pPr>
            <a:r>
              <a:rPr lang="en-US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Error Reporting</a:t>
            </a:r>
            <a:endParaRPr lang="en-US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 mismatch between observed and expected values, the scoreboard logs detailed errors, helping in pinpointing bugs and protocol violations.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AutoNum type="arabicPeriod" startAt="4"/>
            </a:pPr>
            <a:r>
              <a:rPr lang="en-US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Coverage and Debug Aid</a:t>
            </a:r>
            <a:endParaRPr lang="en-US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supports functional coverage collection and acts as a debug reference point for verifying register-level correctness over simulation cycles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800" b="1" dirty="0">
                <a:latin typeface="Arial" panose="020B0604020202020204" pitchFamily="34" charset="0"/>
              </a:rPr>
              <a:t>5.</a:t>
            </a:r>
            <a:r>
              <a:rPr lang="en-US" alt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UVM-RAL Synchronization</a:t>
            </a:r>
            <a:endParaRPr lang="en-US" alt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Synchronizes register write/read updates via RAL APIs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enabling automated and reliable DUT tracking.</a:t>
            </a:r>
            <a:endParaRPr lang="en-US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endParaRPr lang="en-US" altLang="en-US" sz="21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AutoNum type="arabicPeriod" startAt="5"/>
            </a:pPr>
            <a:endParaRPr lang="en-US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endParaRPr lang="en-US" sz="3200" b="1" dirty="0"/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A8124D47-50C1-3EEC-682F-601EB31DDBA3}"/>
              </a:ext>
            </a:extLst>
          </p:cNvPr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l">
              <a:lnSpc>
                <a:spcPts val="1810"/>
              </a:lnSpc>
            </a:pPr>
            <a:r>
              <a:rPr sz="1800" b="1" spc="-5" dirty="0">
                <a:solidFill>
                  <a:srgbClr val="FFFF00"/>
                </a:solidFill>
                <a:latin typeface="Calibri"/>
                <a:cs typeface="Calibri"/>
              </a:rPr>
              <a:t>Department of Electronics &amp; Communication Engineering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CA5C28A-CF97-C0AD-80CB-357A9D982CE8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169160" y="316677"/>
            <a:ext cx="9184640" cy="1227452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SCOREBOARD DESCRIPTION FOR APB-BASED GPIO PROJECT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4810AB8D-5CF7-C743-44BB-C9201A105464}"/>
              </a:ext>
            </a:extLst>
          </p:cNvPr>
          <p:cNvSpPr/>
          <p:nvPr/>
        </p:nvSpPr>
        <p:spPr>
          <a:xfrm>
            <a:off x="171953" y="426030"/>
            <a:ext cx="1369324" cy="8516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4A7FE62D-19CD-C570-4A16-F489FEC67621}"/>
              </a:ext>
            </a:extLst>
          </p:cNvPr>
          <p:cNvSpPr/>
          <p:nvPr/>
        </p:nvSpPr>
        <p:spPr>
          <a:xfrm>
            <a:off x="0" y="6286500"/>
            <a:ext cx="12192000" cy="571500"/>
          </a:xfrm>
          <a:custGeom>
            <a:avLst/>
            <a:gdLst/>
            <a:ahLst/>
            <a:cxnLst/>
            <a:rect l="l" t="t" r="r" b="b"/>
            <a:pathLst>
              <a:path w="12192000" h="571500">
                <a:moveTo>
                  <a:pt x="0" y="0"/>
                </a:moveTo>
                <a:lnTo>
                  <a:pt x="12191999" y="0"/>
                </a:lnTo>
                <a:lnTo>
                  <a:pt x="12191999" y="571499"/>
                </a:lnTo>
                <a:lnTo>
                  <a:pt x="0" y="57149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1" name="Image 1">
            <a:extLst>
              <a:ext uri="{FF2B5EF4-FFF2-40B4-BE49-F238E27FC236}">
                <a16:creationId xmlns:a16="http://schemas.microsoft.com/office/drawing/2014/main" id="{DD36F50B-E56B-9509-3097-9E91D8E30B68}"/>
              </a:ext>
            </a:extLst>
          </p:cNvPr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2720" y="316677"/>
            <a:ext cx="1330960" cy="822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2990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26385</TotalTime>
  <Words>919</Words>
  <Application>Microsoft Office PowerPoint</Application>
  <PresentationFormat>Widescreen</PresentationFormat>
  <Paragraphs>120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18</vt:i4>
      </vt:variant>
    </vt:vector>
  </HeadingPairs>
  <TitlesOfParts>
    <vt:vector size="27" baseType="lpstr">
      <vt:lpstr>Arial</vt:lpstr>
      <vt:lpstr>Calibri</vt:lpstr>
      <vt:lpstr>Calibri Light</vt:lpstr>
      <vt:lpstr>Times New Roman</vt:lpstr>
      <vt:lpstr>Trebuchet MS</vt:lpstr>
      <vt:lpstr>Wingdings</vt:lpstr>
      <vt:lpstr>Wingdings 3</vt:lpstr>
      <vt:lpstr>Office Theme</vt:lpstr>
      <vt:lpstr>Facet</vt:lpstr>
      <vt:lpstr>General-Purpose I/O Controller with APB Interface</vt:lpstr>
      <vt:lpstr>      CONTENTS  </vt:lpstr>
      <vt:lpstr>                  INTRODUCTION    </vt:lpstr>
      <vt:lpstr>       VERIFICATION PLAN </vt:lpstr>
      <vt:lpstr>         BLOCK DIAGRAM AND TESTBENCH ARCHITECTURE</vt:lpstr>
      <vt:lpstr>           APB BASED GPIO SIGNALS</vt:lpstr>
      <vt:lpstr>       APB AND IT’S STATE DIAGRAM</vt:lpstr>
      <vt:lpstr>       BLOCK DIAGRAM OF GPIO LOGIC</vt:lpstr>
      <vt:lpstr>       </vt:lpstr>
      <vt:lpstr>       </vt:lpstr>
      <vt:lpstr>       </vt:lpstr>
      <vt:lpstr>       </vt:lpstr>
      <vt:lpstr>       </vt:lpstr>
      <vt:lpstr>       </vt:lpstr>
      <vt:lpstr>       </vt:lpstr>
      <vt:lpstr>       </vt:lpstr>
      <vt:lpstr>      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Sangeetha</dc:creator>
  <cp:lastModifiedBy>Prajwal Saigoankar</cp:lastModifiedBy>
  <cp:revision>404</cp:revision>
  <dcterms:created xsi:type="dcterms:W3CDTF">2018-03-26T14:38:48Z</dcterms:created>
  <dcterms:modified xsi:type="dcterms:W3CDTF">2025-06-26T08:35:39Z</dcterms:modified>
</cp:coreProperties>
</file>